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68" r:id="rId5"/>
    <p:sldId id="269" r:id="rId6"/>
    <p:sldId id="271" r:id="rId7"/>
    <p:sldId id="272" r:id="rId8"/>
    <p:sldId id="259" r:id="rId9"/>
    <p:sldId id="262" r:id="rId10"/>
    <p:sldId id="260" r:id="rId11"/>
    <p:sldId id="263" r:id="rId12"/>
    <p:sldId id="264" r:id="rId13"/>
    <p:sldId id="261" r:id="rId14"/>
    <p:sldId id="265" r:id="rId15"/>
    <p:sldId id="266" r:id="rId16"/>
    <p:sldId id="258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C9"/>
    <a:srgbClr val="F3FD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10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84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6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17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65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433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0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04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713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201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210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441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890CA-6C28-7C4D-A81F-1D24764083DA}" type="datetimeFigureOut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2AB50-7434-B547-B297-73C8C4A8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265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.tiff"/><Relationship Id="rId7" Type="http://schemas.openxmlformats.org/officeDocument/2006/relationships/image" Target="../media/image3.tiff"/><Relationship Id="rId8" Type="http://schemas.openxmlformats.org/officeDocument/2006/relationships/image" Target="../media/image4.tiff"/><Relationship Id="rId9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5" Type="http://schemas.openxmlformats.org/officeDocument/2006/relationships/image" Target="../media/image13.tiff"/><Relationship Id="rId6" Type="http://schemas.openxmlformats.org/officeDocument/2006/relationships/image" Target="../media/image4.tiff"/><Relationship Id="rId7" Type="http://schemas.openxmlformats.org/officeDocument/2006/relationships/image" Target="../media/image14.tiff"/><Relationship Id="rId8" Type="http://schemas.openxmlformats.org/officeDocument/2006/relationships/image" Target="../media/image2.tiff"/><Relationship Id="rId9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28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Beginning of frost-free period not correlated with latitude</a:t>
            </a:r>
            <a:endParaRPr lang="en-US" dirty="0"/>
          </a:p>
        </p:txBody>
      </p:sp>
      <p:pic>
        <p:nvPicPr>
          <p:cNvPr id="3" name="Picture 2" descr="noaxes_highlightLatFallColdInjOutliersColdInjuryFallS02_Mean__bFFPp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05" y="1964176"/>
            <a:ext cx="4893824" cy="4893824"/>
          </a:xfrm>
          <a:prstGeom prst="rect">
            <a:avLst/>
          </a:prstGeom>
        </p:spPr>
      </p:pic>
      <p:pic>
        <p:nvPicPr>
          <p:cNvPr id="6" name="Picture 5" descr="noaxes_highlightLatFallColdInjOutliersColdInjuryFallS02_Mean__bFFPspruce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836" y="1964176"/>
            <a:ext cx="4640293" cy="464029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23731" y="6357259"/>
            <a:ext cx="3584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Phenotype-environment association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82055" y="6025441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~0.04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99201" y="5987927"/>
            <a:ext cx="70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~0.35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217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Let’s see what loci implemented in Fall Cold Injury are doing in other TRAITS</a:t>
            </a:r>
            <a:endParaRPr lang="en-US" dirty="0"/>
          </a:p>
        </p:txBody>
      </p:sp>
      <p:pic>
        <p:nvPicPr>
          <p:cNvPr id="4" name="Picture 3" descr="noaxes_highlightLatFallColdInjOutliersColdInjuryFallS02_Mean__Latitudep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67" y="2478518"/>
            <a:ext cx="3878741" cy="3878741"/>
          </a:xfrm>
          <a:prstGeom prst="rect">
            <a:avLst/>
          </a:prstGeom>
        </p:spPr>
      </p:pic>
      <p:pic>
        <p:nvPicPr>
          <p:cNvPr id="5" name="Picture 4" descr="noaxes_highlightLatFallColdInjOutliersColdInjuryFallS02_Mean__Latitudespruce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105" y="2348928"/>
            <a:ext cx="4203082" cy="42030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07108" y="2033599"/>
            <a:ext cx="593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Pine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44759" y="2001333"/>
            <a:ext cx="826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Spruce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828031" y="6357259"/>
            <a:ext cx="3584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Phenotype-environment association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04860" y="6025441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344759" y="5987927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701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8992646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 Growth Rate</a:t>
            </a:r>
            <a:br>
              <a:rPr lang="en-US" dirty="0" smtClean="0"/>
            </a:br>
            <a:r>
              <a:rPr lang="en-US" dirty="0" smtClean="0"/>
              <a:t>(weakly correlated with Fall Cold Injury)</a:t>
            </a:r>
            <a:endParaRPr lang="en-US" dirty="0"/>
          </a:p>
        </p:txBody>
      </p:sp>
      <p:pic>
        <p:nvPicPr>
          <p:cNvPr id="4" name="Picture 3" descr="noaxes_highlightLatFallColdInjOutliersMaxGthRate_mm_Day__Latitudespruc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012" y="2282906"/>
            <a:ext cx="4456947" cy="4456947"/>
          </a:xfrm>
          <a:prstGeom prst="rect">
            <a:avLst/>
          </a:prstGeom>
        </p:spPr>
      </p:pic>
      <p:pic>
        <p:nvPicPr>
          <p:cNvPr id="5" name="Picture 4" descr="noaxes_highlightLatFallColdInjOutliersMaxGthRate_mm_Day__Latitudepine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82906"/>
            <a:ext cx="4214484" cy="42144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28031" y="6357259"/>
            <a:ext cx="3584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Phenotype-environment association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04860" y="6149743"/>
            <a:ext cx="591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~0.1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44759" y="6128058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739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oaxes_highlightLatFallColdInjOutliersMaxGthRate_mm_Day__Longitudep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97" y="2244772"/>
            <a:ext cx="4613228" cy="4613228"/>
          </a:xfrm>
          <a:prstGeom prst="rect">
            <a:avLst/>
          </a:prstGeom>
        </p:spPr>
      </p:pic>
      <p:pic>
        <p:nvPicPr>
          <p:cNvPr id="9" name="Picture 8" descr="noaxes_highlightLatFallColdInjOutliersMaxGthRate_mm_Day__Longitudespruce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4421" y="2244772"/>
            <a:ext cx="4613228" cy="46132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Max Growth Rate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828031" y="6357259"/>
            <a:ext cx="3584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Phenotype-environment association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904860" y="6149743"/>
            <a:ext cx="70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~0.05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344759" y="6128058"/>
            <a:ext cx="591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259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 Growth Rate</a:t>
            </a:r>
            <a:endParaRPr lang="en-US" dirty="0"/>
          </a:p>
        </p:txBody>
      </p:sp>
      <p:pic>
        <p:nvPicPr>
          <p:cNvPr id="5" name="Picture 4" descr="noaxes_highlightLatFallColdInjOutliersMaxGthRate_mm_Day__Elevationp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88364"/>
            <a:ext cx="4551696" cy="4551696"/>
          </a:xfrm>
          <a:prstGeom prst="rect">
            <a:avLst/>
          </a:prstGeom>
        </p:spPr>
      </p:pic>
      <p:pic>
        <p:nvPicPr>
          <p:cNvPr id="6" name="Picture 5" descr="noaxes_highlightLatFallColdInjOutliersMaxGthRate_mm_Day__Elevationspruce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342" y="2188364"/>
            <a:ext cx="4392959" cy="439295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28031" y="6357259"/>
            <a:ext cx="3584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Phenotype-environment association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04860" y="6149743"/>
            <a:ext cx="70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~0.05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44759" y="6128058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~0.38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394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Max Growth Rate</a:t>
            </a:r>
            <a:endParaRPr lang="en-US" dirty="0"/>
          </a:p>
        </p:txBody>
      </p:sp>
      <p:pic>
        <p:nvPicPr>
          <p:cNvPr id="6" name="Picture 5" descr="noaxes_highlightLatFallColdInjOutliersMaxGthRate_mm_Day__bFFPp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74" y="1594968"/>
            <a:ext cx="4908593" cy="4908593"/>
          </a:xfrm>
          <a:prstGeom prst="rect">
            <a:avLst/>
          </a:prstGeom>
        </p:spPr>
      </p:pic>
      <p:pic>
        <p:nvPicPr>
          <p:cNvPr id="7" name="Picture 6" descr="noaxes_highlightLatFallColdInjOutliersMaxGthRate_mm_Day__bFFPspruce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082" y="1641995"/>
            <a:ext cx="4979918" cy="49799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28031" y="6357259"/>
            <a:ext cx="3584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Phenotype-environment association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119146" y="5987927"/>
            <a:ext cx="70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~0.09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344759" y="6128058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~0.38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47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1450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Let’s see what loci implemented in Fall Cold Injury are doing in other environments</a:t>
            </a:r>
            <a:endParaRPr lang="en-US" dirty="0"/>
          </a:p>
        </p:txBody>
      </p:sp>
      <p:pic>
        <p:nvPicPr>
          <p:cNvPr id="4" name="Picture 3" descr="noaxes_highlightLatFallColdInjOutliersColdInjuryFallS02_Mean__Latitudep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67" y="2478518"/>
            <a:ext cx="3878741" cy="3878741"/>
          </a:xfrm>
          <a:prstGeom prst="rect">
            <a:avLst/>
          </a:prstGeom>
        </p:spPr>
      </p:pic>
      <p:pic>
        <p:nvPicPr>
          <p:cNvPr id="5" name="Picture 4" descr="noaxes_highlightLatFallColdInjOutliersColdInjuryFallS02_Mean__Latitudespruce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105" y="2348928"/>
            <a:ext cx="4203082" cy="42030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07108" y="2033599"/>
            <a:ext cx="593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Pine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44759" y="2001333"/>
            <a:ext cx="826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Spruce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04860" y="6357259"/>
            <a:ext cx="3584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Phenotype-environment association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04860" y="6025441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344759" y="5987927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082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axes_highlightLatFallColdInjOutliersColdInjuryFallS02_Mean__Latitudepine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08"/>
          <a:stretch/>
        </p:blipFill>
        <p:spPr>
          <a:xfrm>
            <a:off x="265372" y="2214912"/>
            <a:ext cx="3085969" cy="2743200"/>
          </a:xfrm>
          <a:prstGeom prst="rect">
            <a:avLst/>
          </a:prstGeom>
        </p:spPr>
      </p:pic>
      <p:pic>
        <p:nvPicPr>
          <p:cNvPr id="6" name="Picture 5" descr="noaxes_highlightLatFallColdInjOutliersColdInjuryFallS02_Mean__Longitudepine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36"/>
          <a:stretch/>
        </p:blipFill>
        <p:spPr>
          <a:xfrm>
            <a:off x="2248792" y="2214912"/>
            <a:ext cx="3086958" cy="2743200"/>
          </a:xfrm>
          <a:prstGeom prst="rect">
            <a:avLst/>
          </a:prstGeom>
        </p:spPr>
      </p:pic>
      <p:pic>
        <p:nvPicPr>
          <p:cNvPr id="8" name="Picture 7" descr="noaxes_highlightLatFallColdInjOutliersColdInjuryFallS02_Mean__Elevationpine.tif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11"/>
          <a:stretch/>
        </p:blipFill>
        <p:spPr>
          <a:xfrm>
            <a:off x="4167571" y="2214912"/>
            <a:ext cx="3075722" cy="2743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96515" y="5617733"/>
            <a:ext cx="5524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Phenotype-environment association 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20771" y="4754616"/>
            <a:ext cx="828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~0.4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51341" y="4727279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~0.04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57338" y="4754616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~0.17</a:t>
            </a:r>
            <a:endParaRPr lang="en-US" sz="2400" dirty="0">
              <a:latin typeface="Lucida Bright"/>
              <a:cs typeface="Lucida Bright"/>
            </a:endParaRPr>
          </a:p>
        </p:txBody>
      </p:sp>
      <p:pic>
        <p:nvPicPr>
          <p:cNvPr id="14" name="Picture 13" descr="noaxes_highlightLatFallColdInjOutliersColdInjuryFallS02_Mean__bFFPpine.tif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62"/>
          <a:stretch/>
        </p:blipFill>
        <p:spPr>
          <a:xfrm>
            <a:off x="6272610" y="2214912"/>
            <a:ext cx="3067153" cy="27432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249377" y="4754616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~0.04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353382" y="253957"/>
            <a:ext cx="69112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solidFill>
                  <a:srgbClr val="953735"/>
                </a:solidFill>
                <a:latin typeface="Lucida Bright"/>
                <a:cs typeface="Lucida Bright"/>
              </a:rPr>
              <a:t>Loci evolving to Fall Cold Injury and Latitude </a:t>
            </a:r>
          </a:p>
          <a:p>
            <a:pPr algn="ctr"/>
            <a:r>
              <a:rPr lang="en-US" sz="2400" dirty="0" smtClean="0">
                <a:solidFill>
                  <a:srgbClr val="953735"/>
                </a:solidFill>
                <a:latin typeface="Lucida Bright"/>
                <a:cs typeface="Lucida Bright"/>
              </a:rPr>
              <a:t>in different environments</a:t>
            </a:r>
            <a:endParaRPr lang="en-US" sz="2400" dirty="0">
              <a:solidFill>
                <a:srgbClr val="953735"/>
              </a:solidFill>
              <a:latin typeface="Lucida Bright"/>
              <a:cs typeface="Lucida Br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353382" y="1598438"/>
            <a:ext cx="11066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Latitude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250804" y="1598438"/>
            <a:ext cx="1307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Longitude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101618" y="1598438"/>
            <a:ext cx="1207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Elevation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056896" y="1321439"/>
            <a:ext cx="129081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Beginning</a:t>
            </a:r>
          </a:p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frost-free</a:t>
            </a:r>
          </a:p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period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-38857" y="-251336"/>
            <a:ext cx="15317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/>
              <a:t>PINE</a:t>
            </a:r>
          </a:p>
        </p:txBody>
      </p:sp>
    </p:spTree>
    <p:extLst>
      <p:ext uri="{BB962C8B-B14F-4D97-AF65-F5344CB8AC3E}">
        <p14:creationId xmlns:p14="http://schemas.microsoft.com/office/powerpoint/2010/main" val="988092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axes_highlightLatFallColdInjOutliersColdInjuryFallS02_Mean__Latitudepine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08"/>
          <a:stretch/>
        </p:blipFill>
        <p:spPr>
          <a:xfrm>
            <a:off x="265372" y="2704480"/>
            <a:ext cx="3085969" cy="2743200"/>
          </a:xfrm>
          <a:prstGeom prst="rect">
            <a:avLst/>
          </a:prstGeom>
        </p:spPr>
      </p:pic>
      <p:pic>
        <p:nvPicPr>
          <p:cNvPr id="6" name="Picture 5" descr="noaxes_highlightLatFallColdInjOutliersColdInjuryFallS02_Mean__Longitudepine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36"/>
          <a:stretch/>
        </p:blipFill>
        <p:spPr>
          <a:xfrm>
            <a:off x="2248792" y="2704480"/>
            <a:ext cx="3086958" cy="2743200"/>
          </a:xfrm>
          <a:prstGeom prst="rect">
            <a:avLst/>
          </a:prstGeom>
        </p:spPr>
      </p:pic>
      <p:pic>
        <p:nvPicPr>
          <p:cNvPr id="8" name="Picture 7" descr="noaxes_highlightLatFallColdInjOutliersColdInjuryFallS02_Mean__Elevationpine.tif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11"/>
          <a:stretch/>
        </p:blipFill>
        <p:spPr>
          <a:xfrm>
            <a:off x="4167571" y="2704480"/>
            <a:ext cx="3075722" cy="2743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96515" y="6107301"/>
            <a:ext cx="5524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Phenotype-environment association 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20771" y="5244184"/>
            <a:ext cx="828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~0.4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51341" y="5216847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~0.04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57338" y="5244184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~0.17</a:t>
            </a:r>
            <a:endParaRPr lang="en-US" sz="2400" dirty="0">
              <a:latin typeface="Lucida Bright"/>
              <a:cs typeface="Lucida Bright"/>
            </a:endParaRPr>
          </a:p>
        </p:txBody>
      </p:sp>
      <p:pic>
        <p:nvPicPr>
          <p:cNvPr id="14" name="Picture 13" descr="noaxes_highlightLatFallColdInjOutliersColdInjuryFallS02_Mean__bFFPpine.tif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62"/>
          <a:stretch/>
        </p:blipFill>
        <p:spPr>
          <a:xfrm>
            <a:off x="6272610" y="2704480"/>
            <a:ext cx="3067153" cy="27432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249377" y="5244184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~0.04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353382" y="29289"/>
            <a:ext cx="69112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solidFill>
                  <a:srgbClr val="953735"/>
                </a:solidFill>
                <a:latin typeface="Lucida Bright"/>
                <a:cs typeface="Lucida Bright"/>
              </a:rPr>
              <a:t>Loci evolving to Fall Cold Injury and Latitude </a:t>
            </a:r>
          </a:p>
          <a:p>
            <a:pPr algn="ctr"/>
            <a:r>
              <a:rPr lang="en-US" sz="2400" dirty="0" smtClean="0">
                <a:solidFill>
                  <a:srgbClr val="953735"/>
                </a:solidFill>
                <a:latin typeface="Lucida Bright"/>
                <a:cs typeface="Lucida Bright"/>
              </a:rPr>
              <a:t>in different environments</a:t>
            </a:r>
            <a:endParaRPr lang="en-US" sz="2400" dirty="0">
              <a:solidFill>
                <a:srgbClr val="953735"/>
              </a:solidFill>
              <a:latin typeface="Lucida Bright"/>
              <a:cs typeface="Lucida Br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353382" y="2088006"/>
            <a:ext cx="11066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Latitude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250804" y="2088006"/>
            <a:ext cx="1307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Longitude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101618" y="2088006"/>
            <a:ext cx="1207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Elevation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056896" y="1811007"/>
            <a:ext cx="129081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Beginning</a:t>
            </a:r>
          </a:p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frost-free</a:t>
            </a:r>
          </a:p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period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2248792" y="1682945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900648" y="1682945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736110" y="1239259"/>
            <a:ext cx="0" cy="8844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770479" y="872822"/>
            <a:ext cx="0" cy="10126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2248792" y="1682945"/>
            <a:ext cx="1651856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3119714" y="1277883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119714" y="1277883"/>
            <a:ext cx="261639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4366613" y="872822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366613" y="872822"/>
            <a:ext cx="340386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-38857" y="-251336"/>
            <a:ext cx="15317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/>
              <a:t>PINE</a:t>
            </a:r>
          </a:p>
        </p:txBody>
      </p:sp>
    </p:spTree>
    <p:extLst>
      <p:ext uri="{BB962C8B-B14F-4D97-AF65-F5344CB8AC3E}">
        <p14:creationId xmlns:p14="http://schemas.microsoft.com/office/powerpoint/2010/main" val="3770225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noaxes_highlightLatFallColdInjOutliersMaxGthRate_mm_Day__Latitudepine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90"/>
          <a:stretch/>
        </p:blipFill>
        <p:spPr>
          <a:xfrm>
            <a:off x="318587" y="3971212"/>
            <a:ext cx="3007591" cy="2743200"/>
          </a:xfrm>
          <a:prstGeom prst="rect">
            <a:avLst/>
          </a:prstGeom>
        </p:spPr>
      </p:pic>
      <p:pic>
        <p:nvPicPr>
          <p:cNvPr id="32" name="Picture 31" descr="noaxes_highlightLatFallColdInjOutliersMaxGthRate_mm_Day__Longitudepine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95"/>
          <a:stretch/>
        </p:blipFill>
        <p:spPr>
          <a:xfrm>
            <a:off x="2193674" y="4056598"/>
            <a:ext cx="3142077" cy="2743200"/>
          </a:xfrm>
          <a:prstGeom prst="rect">
            <a:avLst/>
          </a:prstGeom>
        </p:spPr>
      </p:pic>
      <p:pic>
        <p:nvPicPr>
          <p:cNvPr id="34" name="Picture 33" descr="noaxes_highlightLatFallColdInjOutliersMaxGthRate_mm_Day__Elevationpine.tif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6"/>
          <a:stretch/>
        </p:blipFill>
        <p:spPr>
          <a:xfrm>
            <a:off x="4227270" y="4152154"/>
            <a:ext cx="3017681" cy="2743200"/>
          </a:xfrm>
          <a:prstGeom prst="rect">
            <a:avLst/>
          </a:prstGeom>
        </p:spPr>
      </p:pic>
      <p:pic>
        <p:nvPicPr>
          <p:cNvPr id="36" name="Picture 35" descr="noaxes_highlightLatFallColdInjOutliersMaxGthRate_mm_Day__bFFPpine.tif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66"/>
          <a:stretch/>
        </p:blipFill>
        <p:spPr>
          <a:xfrm>
            <a:off x="6195321" y="4152154"/>
            <a:ext cx="3148264" cy="2743200"/>
          </a:xfrm>
          <a:prstGeom prst="rect">
            <a:avLst/>
          </a:prstGeom>
        </p:spPr>
      </p:pic>
      <p:pic>
        <p:nvPicPr>
          <p:cNvPr id="4" name="Picture 3" descr="noaxes_highlightLatFallColdInjOutliersColdInjuryFallS02_Mean__Latitudepine.tiff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5" t="11108" r="16586" b="6217"/>
          <a:stretch/>
        </p:blipFill>
        <p:spPr>
          <a:xfrm>
            <a:off x="933334" y="1419900"/>
            <a:ext cx="1906155" cy="2551312"/>
          </a:xfrm>
          <a:prstGeom prst="rect">
            <a:avLst/>
          </a:prstGeom>
          <a:solidFill>
            <a:srgbClr val="FFFCC9"/>
          </a:solidFill>
        </p:spPr>
      </p:pic>
      <p:pic>
        <p:nvPicPr>
          <p:cNvPr id="6" name="Picture 5" descr="noaxes_highlightLatFallColdInjOutliersColdInjuryFallS02_Mean__Longitudepine.tiff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36"/>
          <a:stretch/>
        </p:blipFill>
        <p:spPr>
          <a:xfrm>
            <a:off x="2248793" y="1419900"/>
            <a:ext cx="3086958" cy="2743200"/>
          </a:xfrm>
          <a:prstGeom prst="rect">
            <a:avLst/>
          </a:prstGeom>
        </p:spPr>
      </p:pic>
      <p:pic>
        <p:nvPicPr>
          <p:cNvPr id="8" name="Picture 7" descr="noaxes_highlightLatFallColdInjOutliersColdInjuryFallS02_Mean__Elevationpine.tiff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11"/>
          <a:stretch/>
        </p:blipFill>
        <p:spPr>
          <a:xfrm>
            <a:off x="4167572" y="1419900"/>
            <a:ext cx="3075722" cy="2743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619982" y="6338133"/>
            <a:ext cx="5524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Phenotype-environment association 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011468" y="3224650"/>
            <a:ext cx="828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~0.4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42038" y="3197313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~0.04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848035" y="3224650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~0.17</a:t>
            </a:r>
            <a:endParaRPr lang="en-US" sz="2400" dirty="0">
              <a:latin typeface="Lucida Bright"/>
              <a:cs typeface="Lucida Bright"/>
            </a:endParaRPr>
          </a:p>
        </p:txBody>
      </p:sp>
      <p:pic>
        <p:nvPicPr>
          <p:cNvPr id="14" name="Picture 13" descr="noaxes_highlightLatFallColdInjOutliersColdInjuryFallS02_Mean__bFFPpine.tiff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62"/>
          <a:stretch/>
        </p:blipFill>
        <p:spPr>
          <a:xfrm>
            <a:off x="6272611" y="1419900"/>
            <a:ext cx="3067153" cy="27432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840074" y="3224650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~0.04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6" name="Rectangle 15"/>
          <p:cNvSpPr/>
          <p:nvPr/>
        </p:nvSpPr>
        <p:spPr>
          <a:xfrm rot="16200000">
            <a:off x="-751342" y="2123945"/>
            <a:ext cx="24950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solidFill>
                  <a:srgbClr val="953735"/>
                </a:solidFill>
                <a:latin typeface="Lucida Bright"/>
                <a:cs typeface="Lucida Bright"/>
              </a:rPr>
              <a:t>Fall Cold Injury</a:t>
            </a:r>
            <a:endParaRPr lang="en-US" sz="2400" dirty="0">
              <a:solidFill>
                <a:srgbClr val="953735"/>
              </a:solidFill>
              <a:latin typeface="Lucida Bright"/>
              <a:cs typeface="Lucida Br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972712" y="1384229"/>
            <a:ext cx="11066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Latitude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250805" y="1384229"/>
            <a:ext cx="1307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Longitude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101619" y="1384229"/>
            <a:ext cx="1207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Elevation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056897" y="1107230"/>
            <a:ext cx="129081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Beginning</a:t>
            </a:r>
          </a:p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frost-free</a:t>
            </a:r>
          </a:p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period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2248793" y="979168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900649" y="979168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736111" y="535482"/>
            <a:ext cx="0" cy="8844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770480" y="169045"/>
            <a:ext cx="0" cy="10126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2248793" y="979168"/>
            <a:ext cx="1651856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3119715" y="574106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119715" y="574106"/>
            <a:ext cx="261639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4366614" y="169045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366614" y="169045"/>
            <a:ext cx="340386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6200000">
            <a:off x="-915970" y="5118874"/>
            <a:ext cx="29307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953735"/>
                </a:solidFill>
                <a:latin typeface="Lucida Bright"/>
                <a:cs typeface="Lucida Bright"/>
              </a:rPr>
              <a:t>Max Growth Rate</a:t>
            </a:r>
            <a:endParaRPr lang="en-US" sz="2400" dirty="0">
              <a:solidFill>
                <a:srgbClr val="953735"/>
              </a:solidFill>
              <a:latin typeface="Lucida Bright"/>
              <a:cs typeface="Lucida Br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005052" y="6013249"/>
            <a:ext cx="828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~0.1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858978" y="6021138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~0.05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48035" y="6021138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~0.05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941440" y="6021138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~0.09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38857" y="-251336"/>
            <a:ext cx="15317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/>
              <a:t>PINE</a:t>
            </a:r>
          </a:p>
        </p:txBody>
      </p:sp>
    </p:spTree>
    <p:extLst>
      <p:ext uri="{BB962C8B-B14F-4D97-AF65-F5344CB8AC3E}">
        <p14:creationId xmlns:p14="http://schemas.microsoft.com/office/powerpoint/2010/main" val="1467807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 descr="noaxes_highlightLatFallColdInjOutliersMaxGthRate_mm_Day__bFFPspruce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61"/>
          <a:stretch/>
        </p:blipFill>
        <p:spPr>
          <a:xfrm>
            <a:off x="6343071" y="3884317"/>
            <a:ext cx="3080886" cy="2743200"/>
          </a:xfrm>
          <a:prstGeom prst="rect">
            <a:avLst/>
          </a:prstGeom>
        </p:spPr>
      </p:pic>
      <p:pic>
        <p:nvPicPr>
          <p:cNvPr id="42" name="Picture 41" descr="noaxes_highlightLatFallColdInjOutliersMaxGthRate_mm_Day__Latitudespruce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48"/>
          <a:stretch/>
        </p:blipFill>
        <p:spPr>
          <a:xfrm>
            <a:off x="318587" y="3991410"/>
            <a:ext cx="3136805" cy="2743200"/>
          </a:xfrm>
          <a:prstGeom prst="rect">
            <a:avLst/>
          </a:prstGeom>
        </p:spPr>
      </p:pic>
      <p:pic>
        <p:nvPicPr>
          <p:cNvPr id="43" name="Picture 42" descr="noaxes_highlightLatFallColdInjOutliersMaxGthRate_mm_Day__Longitudespruce.tif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63"/>
          <a:stretch/>
        </p:blipFill>
        <p:spPr>
          <a:xfrm>
            <a:off x="2293884" y="3884317"/>
            <a:ext cx="3130187" cy="2743200"/>
          </a:xfrm>
          <a:prstGeom prst="rect">
            <a:avLst/>
          </a:prstGeom>
        </p:spPr>
      </p:pic>
      <p:pic>
        <p:nvPicPr>
          <p:cNvPr id="39" name="Picture 38" descr="noaxes_highlightLatFallColdInjOutliersColdInjuryFallS02_Mean__Longitudespruce.tif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51"/>
          <a:stretch/>
        </p:blipFill>
        <p:spPr>
          <a:xfrm>
            <a:off x="2248793" y="1450593"/>
            <a:ext cx="3104977" cy="2743200"/>
          </a:xfrm>
          <a:prstGeom prst="rect">
            <a:avLst/>
          </a:prstGeom>
        </p:spPr>
      </p:pic>
      <p:pic>
        <p:nvPicPr>
          <p:cNvPr id="40" name="Picture 39" descr="noaxes_highlightLatFallColdInjOutliersColdInjuryFallS02_Mean__Elevationpine.tiff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47"/>
          <a:stretch/>
        </p:blipFill>
        <p:spPr>
          <a:xfrm>
            <a:off x="4204504" y="1450593"/>
            <a:ext cx="3063214" cy="2743200"/>
          </a:xfrm>
          <a:prstGeom prst="rect">
            <a:avLst/>
          </a:prstGeom>
        </p:spPr>
      </p:pic>
      <p:pic>
        <p:nvPicPr>
          <p:cNvPr id="41" name="Picture 40" descr="noaxes_highlightLatFallColdInjOutliersColdInjuryFallS02_Mean__bFFPspruce.tiff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76" t="10425" r="2476"/>
          <a:stretch/>
        </p:blipFill>
        <p:spPr>
          <a:xfrm>
            <a:off x="6081543" y="1450593"/>
            <a:ext cx="3062457" cy="2743200"/>
          </a:xfrm>
          <a:prstGeom prst="rect">
            <a:avLst/>
          </a:prstGeom>
        </p:spPr>
      </p:pic>
      <p:pic>
        <p:nvPicPr>
          <p:cNvPr id="38" name="Picture 37" descr="noaxes_highlightLatFallColdInjOutliersColdInjuryFallS02_Mean__Latitudespruce.tiff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80" t="9635" r="13549" b="10195"/>
          <a:stretch/>
        </p:blipFill>
        <p:spPr>
          <a:xfrm>
            <a:off x="1009837" y="1450593"/>
            <a:ext cx="1829652" cy="2433724"/>
          </a:xfrm>
          <a:prstGeom prst="rect">
            <a:avLst/>
          </a:prstGeom>
          <a:solidFill>
            <a:srgbClr val="FFFCC9"/>
          </a:solidFill>
        </p:spPr>
      </p:pic>
      <p:sp>
        <p:nvSpPr>
          <p:cNvPr id="10" name="TextBox 9"/>
          <p:cNvSpPr txBox="1"/>
          <p:nvPr/>
        </p:nvSpPr>
        <p:spPr>
          <a:xfrm>
            <a:off x="3619982" y="6338133"/>
            <a:ext cx="5524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Phenotype-environment association 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011468" y="3224650"/>
            <a:ext cx="828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~0.8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42038" y="3243210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~0.02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848035" y="3224650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~0.17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840074" y="3224650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~0.35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16" name="Rectangle 15"/>
          <p:cNvSpPr/>
          <p:nvPr/>
        </p:nvSpPr>
        <p:spPr>
          <a:xfrm rot="16200000">
            <a:off x="-751342" y="2123945"/>
            <a:ext cx="24950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solidFill>
                  <a:srgbClr val="953735"/>
                </a:solidFill>
                <a:latin typeface="Lucida Bright"/>
                <a:cs typeface="Lucida Bright"/>
              </a:rPr>
              <a:t>Fall Cold Injury</a:t>
            </a:r>
            <a:endParaRPr lang="en-US" sz="2400" dirty="0">
              <a:solidFill>
                <a:srgbClr val="953735"/>
              </a:solidFill>
              <a:latin typeface="Lucida Bright"/>
              <a:cs typeface="Lucida Br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451730" y="1419900"/>
            <a:ext cx="11066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Latitude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250805" y="1384229"/>
            <a:ext cx="1307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Longitude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101619" y="1384229"/>
            <a:ext cx="1207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Elevation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056897" y="1107230"/>
            <a:ext cx="129081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Beginning</a:t>
            </a:r>
          </a:p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frost-free</a:t>
            </a:r>
          </a:p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period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2248793" y="979168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900649" y="979168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736111" y="535482"/>
            <a:ext cx="0" cy="8844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770480" y="169045"/>
            <a:ext cx="0" cy="10126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2248793" y="979168"/>
            <a:ext cx="1651856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3119715" y="574106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119715" y="574106"/>
            <a:ext cx="261639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4366614" y="169045"/>
            <a:ext cx="0" cy="4050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366614" y="169045"/>
            <a:ext cx="340386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6200000">
            <a:off x="-915970" y="5038388"/>
            <a:ext cx="29307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953735"/>
                </a:solidFill>
                <a:latin typeface="Lucida Bright"/>
                <a:cs typeface="Lucida Bright"/>
              </a:rPr>
              <a:t>Max Growth Rate</a:t>
            </a:r>
            <a:endParaRPr lang="en-US" sz="2400" dirty="0">
              <a:solidFill>
                <a:srgbClr val="953735"/>
              </a:solidFill>
              <a:latin typeface="Lucida Bright"/>
              <a:cs typeface="Lucida Br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005052" y="5824130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~0.18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17498" y="5790305"/>
            <a:ext cx="828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~0.1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48035" y="5824130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~0.38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941440" y="5824130"/>
            <a:ext cx="101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Lucida Bright"/>
                <a:cs typeface="Lucida Bright"/>
              </a:rPr>
              <a:t>~0.38</a:t>
            </a:r>
            <a:endParaRPr lang="en-US" sz="2400" dirty="0">
              <a:latin typeface="Lucida Bright"/>
              <a:cs typeface="Lucida Br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38857" y="-251336"/>
            <a:ext cx="24268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/>
              <a:t>SPRUCE</a:t>
            </a:r>
          </a:p>
        </p:txBody>
      </p:sp>
      <p:pic>
        <p:nvPicPr>
          <p:cNvPr id="44" name="Picture 43" descr="noaxes_highlightLatFallColdInjOutliersMaxGthRate_mm_Day__Elevationspruce.tiff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84"/>
          <a:stretch/>
        </p:blipFill>
        <p:spPr>
          <a:xfrm>
            <a:off x="4207723" y="3884317"/>
            <a:ext cx="307479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732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 descr="noaxes_highlightLatFallColdInjOutliersMaxGthRate_mm_Day__Latitudespruce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48"/>
          <a:stretch/>
        </p:blipFill>
        <p:spPr>
          <a:xfrm>
            <a:off x="318587" y="3991410"/>
            <a:ext cx="3136805" cy="2743200"/>
          </a:xfrm>
          <a:prstGeom prst="rect">
            <a:avLst/>
          </a:prstGeom>
        </p:spPr>
      </p:pic>
      <p:pic>
        <p:nvPicPr>
          <p:cNvPr id="38" name="Picture 37" descr="noaxes_highlightLatFallColdInjOutliersColdInjuryFallS02_Mean__Latitudespruce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80" t="9635" r="13549" b="10195"/>
          <a:stretch/>
        </p:blipFill>
        <p:spPr>
          <a:xfrm>
            <a:off x="1009837" y="1450593"/>
            <a:ext cx="1829652" cy="2433724"/>
          </a:xfrm>
          <a:prstGeom prst="rect">
            <a:avLst/>
          </a:prstGeom>
          <a:solidFill>
            <a:srgbClr val="FFFCC9"/>
          </a:solidFill>
        </p:spPr>
      </p:pic>
      <p:sp>
        <p:nvSpPr>
          <p:cNvPr id="16" name="Rectangle 15"/>
          <p:cNvSpPr/>
          <p:nvPr/>
        </p:nvSpPr>
        <p:spPr>
          <a:xfrm rot="16200000">
            <a:off x="-751342" y="2123945"/>
            <a:ext cx="24950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solidFill>
                  <a:srgbClr val="953735"/>
                </a:solidFill>
                <a:latin typeface="Lucida Bright"/>
                <a:cs typeface="Lucida Bright"/>
              </a:rPr>
              <a:t>Fall Cold Injury</a:t>
            </a:r>
            <a:endParaRPr lang="en-US" sz="2400" dirty="0">
              <a:solidFill>
                <a:srgbClr val="953735"/>
              </a:solidFill>
              <a:latin typeface="Lucida Bright"/>
              <a:cs typeface="Lucida Br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451730" y="1419900"/>
            <a:ext cx="11066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953735"/>
                </a:solidFill>
                <a:latin typeface="Lucida Bright"/>
                <a:cs typeface="Lucida Bright"/>
              </a:rPr>
              <a:t>Latitude </a:t>
            </a:r>
          </a:p>
        </p:txBody>
      </p:sp>
      <p:sp>
        <p:nvSpPr>
          <p:cNvPr id="27" name="Rectangle 26"/>
          <p:cNvSpPr/>
          <p:nvPr/>
        </p:nvSpPr>
        <p:spPr>
          <a:xfrm rot="16200000">
            <a:off x="-915970" y="5038388"/>
            <a:ext cx="29307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953735"/>
                </a:solidFill>
                <a:latin typeface="Lucida Bright"/>
                <a:cs typeface="Lucida Bright"/>
              </a:rPr>
              <a:t>Max Growth Rate</a:t>
            </a:r>
            <a:endParaRPr lang="en-US" sz="2400" dirty="0">
              <a:solidFill>
                <a:srgbClr val="953735"/>
              </a:solidFill>
              <a:latin typeface="Lucida Bright"/>
              <a:cs typeface="Lucida Br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38857" y="-251336"/>
            <a:ext cx="24268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/>
              <a:t>SPRUCE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632587" y="1811835"/>
            <a:ext cx="45331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If we plant trees with these alleles across latitudes to be adapted to Fall Cold Injury at that Latitude, those trees will also grow slower. 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1131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65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Fall Cold Injury </a:t>
            </a:r>
            <a:br>
              <a:rPr lang="en-US" dirty="0" smtClean="0"/>
            </a:br>
            <a:r>
              <a:rPr lang="en-US" dirty="0" smtClean="0"/>
              <a:t>Longitude is correlated with latitude</a:t>
            </a:r>
            <a:endParaRPr lang="en-US" dirty="0"/>
          </a:p>
        </p:txBody>
      </p:sp>
      <p:pic>
        <p:nvPicPr>
          <p:cNvPr id="4" name="Picture 3" descr="noaxes_highlightLatFallColdInjOutliersColdInjuryFallS02_Mean__Longitudep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3439"/>
            <a:ext cx="5224561" cy="5224561"/>
          </a:xfrm>
          <a:prstGeom prst="rect">
            <a:avLst/>
          </a:prstGeom>
        </p:spPr>
      </p:pic>
      <p:pic>
        <p:nvPicPr>
          <p:cNvPr id="5" name="Picture 4" descr="noaxes_highlightLatFallColdInjOutliersColdInjuryFallS02_Mean__Longitudespruce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437" y="1417638"/>
            <a:ext cx="5260446" cy="52604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23731" y="6357259"/>
            <a:ext cx="3584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Phenotype-environment association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82055" y="6025441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~0.04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99201" y="5987927"/>
            <a:ext cx="70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380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oaxes_highlightLatFallColdInjOutliersColdInjuryFallS02_Mean__Elevationp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5494" y="1275588"/>
            <a:ext cx="6096000" cy="6096000"/>
          </a:xfrm>
          <a:prstGeom prst="rect">
            <a:avLst/>
          </a:prstGeom>
        </p:spPr>
      </p:pic>
      <p:pic>
        <p:nvPicPr>
          <p:cNvPr id="6" name="Picture 5" descr="noaxes_highlightLatFallColdInjOutliersColdInjuryFallS02_Mean__Elevationspruce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01" y="1275588"/>
            <a:ext cx="6096000" cy="609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65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Fall Cold Injury </a:t>
            </a:r>
            <a:br>
              <a:rPr lang="en-US" dirty="0" smtClean="0"/>
            </a:br>
            <a:r>
              <a:rPr lang="en-US" dirty="0" smtClean="0"/>
              <a:t>Elevation is correlated with latitude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23731" y="6357259"/>
            <a:ext cx="3584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Phenotype-environment association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82055" y="6025441"/>
            <a:ext cx="70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~0.17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99201" y="5987927"/>
            <a:ext cx="70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~0.50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317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301</Words>
  <Application>Microsoft Macintosh PowerPoint</Application>
  <PresentationFormat>On-screen Show (4:3)</PresentationFormat>
  <Paragraphs>109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Let’s see what loci implemented in Fall Cold Injury are doing in other environments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Fall Cold Injury  Longitude is correlated with latitude</vt:lpstr>
      <vt:lpstr>Fall Cold Injury  Elevation is correlated with latitude</vt:lpstr>
      <vt:lpstr>Beginning of frost-free period not correlated with latitude</vt:lpstr>
      <vt:lpstr>Let’s see what loci implemented in Fall Cold Injury are doing in other TRAITS</vt:lpstr>
      <vt:lpstr>Max Growth Rate (weakly correlated with Fall Cold Injury)</vt:lpstr>
      <vt:lpstr>Max Growth Rate</vt:lpstr>
      <vt:lpstr>Max Growth Rate</vt:lpstr>
      <vt:lpstr>Max Growth Rate</vt:lpstr>
      <vt:lpstr>PowerPoint Presentation</vt:lpstr>
    </vt:vector>
  </TitlesOfParts>
  <Company>Florida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Katie Lotterhos</dc:creator>
  <cp:lastModifiedBy>Katie Lotterhos</cp:lastModifiedBy>
  <cp:revision>9</cp:revision>
  <dcterms:created xsi:type="dcterms:W3CDTF">2016-02-10T20:19:45Z</dcterms:created>
  <dcterms:modified xsi:type="dcterms:W3CDTF">2016-02-10T21:28:41Z</dcterms:modified>
</cp:coreProperties>
</file>

<file path=docProps/thumbnail.jpeg>
</file>